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67" r:id="rId5"/>
  </p:sldIdLst>
  <p:sldSz cx="438912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87FF5B-7D37-BAE1-9304-F5F306A729F3}" name="Serdoz, Emily G" initials="SE" userId="S::emily.serdoz@vumc.org::b60c79df-7dcc-48d8-9574-a5a129a73789" providerId="AD"/>
  <p188:author id="{20F4045D-1629-929C-E538-2AB607B19932}" name="Gomez, Sophia" initials="SG" userId="S::sophia.gomez@vumc.org::5837755a-d54a-4aaf-93af-7514b713fa79" providerId="AD"/>
  <p188:author id="{94DBD3FC-96D8-791D-32C7-A314CC053077}" name="Eidenmuller, Jessica A" initials="JE" userId="S::jessica.a.eidenmuller.1@vumc.org::3917dbf4-e0cc-4908-9bcd-395a645027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FF5"/>
    <a:srgbClr val="424242"/>
    <a:srgbClr val="5C4854"/>
    <a:srgbClr val="863A69"/>
    <a:srgbClr val="675D65"/>
    <a:srgbClr val="7C3E67"/>
    <a:srgbClr val="500147"/>
    <a:srgbClr val="A0874A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66FE5-6048-4BC4-81C0-460F3749CAA8}" v="4" dt="2026-02-05T04:10:56.882"/>
    <p1510:client id="{984323E0-9C94-D3E4-A839-AC74F6716361}" v="192" dt="2026-02-05T15:25:23.394"/>
    <p1510:client id="{A5BC93C0-F854-B5D1-4BE5-79FC49B028A1}" v="1" dt="2026-02-05T12:26:23.089"/>
    <p1510:client id="{FBAA8024-639F-4DEE-A232-1D27A634B910}" v="8" dt="2026-02-05T15:40:54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D1024-1C63-4DF7-9D8B-5ABEF2A8992D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3CA2C27-52D3-4C4F-9AFD-69B19436CC61}">
      <dgm:prSet phldrT="[Text]" custT="1"/>
      <dgm:spPr>
        <a:solidFill>
          <a:srgbClr val="5C4854"/>
        </a:solidFill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3300" b="0">
              <a:solidFill>
                <a:schemeClr val="tx1"/>
              </a:solidFill>
              <a:effectLst/>
              <a:latin typeface="Aptos Display" panose="020B0004020202020204" pitchFamily="34" charset="0"/>
            </a:rPr>
            <a:t>Some remote participation (not in clinic)</a:t>
          </a:r>
          <a:endParaRPr lang="en-US" sz="3300">
            <a:solidFill>
              <a:schemeClr val="tx1"/>
            </a:solidFill>
            <a:latin typeface="Aptos Display" panose="020B0004020202020204" pitchFamily="34" charset="0"/>
          </a:endParaRPr>
        </a:p>
      </dgm:t>
    </dgm:pt>
    <dgm:pt modelId="{1208C3C0-9213-4554-8472-4D6AB22400ED}" type="parTrans" cxnId="{CE5A4385-B002-4B25-96C5-C5E78FEDE7B9}">
      <dgm:prSet/>
      <dgm:spPr/>
      <dgm:t>
        <a:bodyPr/>
        <a:lstStyle/>
        <a:p>
          <a:endParaRPr lang="en-US">
            <a:latin typeface="Aptos Display" panose="020B0004020202020204" pitchFamily="34" charset="0"/>
          </a:endParaRPr>
        </a:p>
      </dgm:t>
    </dgm:pt>
    <dgm:pt modelId="{B2F4DB28-02EC-4FB6-BC66-CFCB4EC3B120}" type="sibTrans" cxnId="{CE5A4385-B002-4B25-96C5-C5E78FEDE7B9}">
      <dgm:prSet/>
      <dgm:spPr/>
      <dgm:t>
        <a:bodyPr/>
        <a:lstStyle/>
        <a:p>
          <a:endParaRPr lang="en-US">
            <a:latin typeface="Aptos Display" panose="020B0004020202020204" pitchFamily="34" charset="0"/>
          </a:endParaRPr>
        </a:p>
      </dgm:t>
    </dgm:pt>
    <dgm:pt modelId="{3C7C1A31-B394-4FE7-9E21-638197B6EFB0}">
      <dgm:prSet phldrT="[Text]" custT="1"/>
      <dgm:spPr>
        <a:solidFill>
          <a:srgbClr val="5C48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3300">
              <a:solidFill>
                <a:schemeClr val="tx1"/>
              </a:solidFill>
              <a:latin typeface="Aptos Display" panose="020B0004020202020204" pitchFamily="34" charset="0"/>
            </a:rPr>
            <a:t>Recurring data collection or frequent touchpoints</a:t>
          </a:r>
        </a:p>
      </dgm:t>
    </dgm:pt>
    <dgm:pt modelId="{7FE5C80E-8778-4B6F-B53D-EC955315EBD5}" type="parTrans" cxnId="{B5974383-F18E-467B-A27C-69322A8450F1}">
      <dgm:prSet/>
      <dgm:spPr/>
      <dgm:t>
        <a:bodyPr/>
        <a:lstStyle/>
        <a:p>
          <a:endParaRPr lang="en-US">
            <a:latin typeface="Aptos Display" panose="020B0004020202020204" pitchFamily="34" charset="0"/>
          </a:endParaRPr>
        </a:p>
      </dgm:t>
    </dgm:pt>
    <dgm:pt modelId="{47E90AAD-D748-430A-BF64-C296D2F6B6C7}" type="sibTrans" cxnId="{B5974383-F18E-467B-A27C-69322A8450F1}">
      <dgm:prSet/>
      <dgm:spPr/>
      <dgm:t>
        <a:bodyPr/>
        <a:lstStyle/>
        <a:p>
          <a:endParaRPr lang="en-US">
            <a:latin typeface="Aptos Display" panose="020B0004020202020204" pitchFamily="34" charset="0"/>
          </a:endParaRPr>
        </a:p>
      </dgm:t>
    </dgm:pt>
    <dgm:pt modelId="{3D2D3B40-695B-4A15-A19E-BAA4F8B3C809}">
      <dgm:prSet phldrT="[Text]" custT="1"/>
      <dgm:spPr>
        <a:solidFill>
          <a:srgbClr val="675D65"/>
        </a:solidFill>
      </dgm:spPr>
      <dgm:t>
        <a:bodyPr/>
        <a:lstStyle/>
        <a:p>
          <a:r>
            <a:rPr lang="en-US" sz="3300">
              <a:solidFill>
                <a:schemeClr val="tx1"/>
              </a:solidFill>
              <a:latin typeface="Aptos Display" panose="020B0004020202020204" pitchFamily="34" charset="0"/>
            </a:rPr>
            <a:t>Use of Active Tasks or Mobile Toolbox</a:t>
          </a:r>
        </a:p>
      </dgm:t>
    </dgm:pt>
    <dgm:pt modelId="{A230606C-8307-4953-97D7-B136749AA457}" type="parTrans" cxnId="{B8B3ECB5-6937-4055-8D56-180AEBC6DC7C}">
      <dgm:prSet/>
      <dgm:spPr/>
      <dgm:t>
        <a:bodyPr/>
        <a:lstStyle/>
        <a:p>
          <a:endParaRPr lang="en-US">
            <a:latin typeface="Aptos Display" panose="020B0004020202020204" pitchFamily="34" charset="0"/>
          </a:endParaRPr>
        </a:p>
      </dgm:t>
    </dgm:pt>
    <dgm:pt modelId="{46B87EDD-3034-4D39-A9EA-AA2F6BF98196}" type="sibTrans" cxnId="{B8B3ECB5-6937-4055-8D56-180AEBC6DC7C}">
      <dgm:prSet/>
      <dgm:spPr/>
      <dgm:t>
        <a:bodyPr/>
        <a:lstStyle/>
        <a:p>
          <a:endParaRPr lang="en-US">
            <a:latin typeface="Aptos Display" panose="020B0004020202020204" pitchFamily="34" charset="0"/>
          </a:endParaRPr>
        </a:p>
      </dgm:t>
    </dgm:pt>
    <dgm:pt modelId="{E2E04A5F-842F-4B6F-B3AC-D58477AE9C92}">
      <dgm:prSet custT="1"/>
      <dgm:spPr>
        <a:solidFill>
          <a:srgbClr val="675D65"/>
        </a:solidFill>
      </dgm:spPr>
      <dgm:t>
        <a:bodyPr/>
        <a:lstStyle/>
        <a:p>
          <a:r>
            <a:rPr lang="en-US" sz="3300">
              <a:solidFill>
                <a:schemeClr val="tx1"/>
              </a:solidFill>
              <a:latin typeface="Aptos Display" panose="020B0004020202020204" pitchFamily="34" charset="0"/>
            </a:rPr>
            <a:t>Bi-directional messaging</a:t>
          </a:r>
        </a:p>
      </dgm:t>
    </dgm:pt>
    <dgm:pt modelId="{991857F3-566D-4618-A223-53726E42AE25}" type="parTrans" cxnId="{F6495073-137D-4FD9-AB2B-1A82FD9B3142}">
      <dgm:prSet/>
      <dgm:spPr/>
      <dgm:t>
        <a:bodyPr/>
        <a:lstStyle/>
        <a:p>
          <a:endParaRPr lang="en-US">
            <a:latin typeface="Aptos Display" panose="020B0004020202020204" pitchFamily="34" charset="0"/>
          </a:endParaRPr>
        </a:p>
      </dgm:t>
    </dgm:pt>
    <dgm:pt modelId="{EFF3D55C-E7B9-4706-AA4F-69CE710D580A}" type="sibTrans" cxnId="{F6495073-137D-4FD9-AB2B-1A82FD9B3142}">
      <dgm:prSet/>
      <dgm:spPr/>
      <dgm:t>
        <a:bodyPr/>
        <a:lstStyle/>
        <a:p>
          <a:endParaRPr lang="en-US">
            <a:latin typeface="Aptos Display" panose="020B0004020202020204" pitchFamily="34" charset="0"/>
          </a:endParaRPr>
        </a:p>
      </dgm:t>
    </dgm:pt>
    <dgm:pt modelId="{27914704-C2ED-4948-BE30-8C43C57C1A9E}">
      <dgm:prSet custT="1"/>
      <dgm:spPr>
        <a:solidFill>
          <a:srgbClr val="675D65"/>
        </a:solidFill>
      </dgm:spPr>
      <dgm:t>
        <a:bodyPr/>
        <a:lstStyle/>
        <a:p>
          <a:r>
            <a:rPr lang="en-US" sz="3300">
              <a:solidFill>
                <a:schemeClr val="tx1"/>
              </a:solidFill>
              <a:latin typeface="Aptos Display" panose="020B0004020202020204" pitchFamily="34" charset="0"/>
            </a:rPr>
            <a:t>Multiple methods of participant engagement </a:t>
          </a:r>
        </a:p>
      </dgm:t>
    </dgm:pt>
    <dgm:pt modelId="{0F17AED1-CB52-4DBF-88AE-587EC8F89C61}" type="parTrans" cxnId="{1C6E33C6-EDDE-4F9E-99A6-34EA7E2957FF}">
      <dgm:prSet/>
      <dgm:spPr/>
      <dgm:t>
        <a:bodyPr/>
        <a:lstStyle/>
        <a:p>
          <a:endParaRPr lang="en-US">
            <a:latin typeface="Aptos Display" panose="020B0004020202020204" pitchFamily="34" charset="0"/>
          </a:endParaRPr>
        </a:p>
      </dgm:t>
    </dgm:pt>
    <dgm:pt modelId="{44A14B94-6C5C-488B-9D5F-D5A66D1B6828}" type="sibTrans" cxnId="{1C6E33C6-EDDE-4F9E-99A6-34EA7E2957FF}">
      <dgm:prSet/>
      <dgm:spPr/>
      <dgm:t>
        <a:bodyPr/>
        <a:lstStyle/>
        <a:p>
          <a:endParaRPr lang="en-US">
            <a:latin typeface="Aptos Display" panose="020B0004020202020204" pitchFamily="34" charset="0"/>
          </a:endParaRPr>
        </a:p>
      </dgm:t>
    </dgm:pt>
    <dgm:pt modelId="{0FDDDE62-8338-4DAE-8127-2B779A2B3129}">
      <dgm:prSet phldrT="[Text]" custT="1"/>
      <dgm:spPr>
        <a:solidFill>
          <a:srgbClr val="5C48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3300" b="0">
              <a:solidFill>
                <a:schemeClr val="tx1"/>
              </a:solidFill>
              <a:effectLst/>
              <a:latin typeface="Aptos Display" panose="020B0004020202020204" pitchFamily="34" charset="0"/>
            </a:rPr>
            <a:t>Participant access to mobile device</a:t>
          </a:r>
          <a:endParaRPr lang="en-US" sz="3300">
            <a:solidFill>
              <a:schemeClr val="tx1"/>
            </a:solidFill>
            <a:latin typeface="Aptos Display" panose="020B0004020202020204" pitchFamily="34" charset="0"/>
          </a:endParaRPr>
        </a:p>
      </dgm:t>
    </dgm:pt>
    <dgm:pt modelId="{8831297F-838E-490D-B69D-7C7E505D9BAD}" type="parTrans" cxnId="{866FF2B8-ED8A-4D6F-A899-CE79DF3ADC2E}">
      <dgm:prSet/>
      <dgm:spPr/>
      <dgm:t>
        <a:bodyPr/>
        <a:lstStyle/>
        <a:p>
          <a:endParaRPr lang="en-US"/>
        </a:p>
      </dgm:t>
    </dgm:pt>
    <dgm:pt modelId="{8FFDDCF0-C906-4150-8055-7F9D18A156B7}" type="sibTrans" cxnId="{866FF2B8-ED8A-4D6F-A899-CE79DF3ADC2E}">
      <dgm:prSet/>
      <dgm:spPr/>
      <dgm:t>
        <a:bodyPr/>
        <a:lstStyle/>
        <a:p>
          <a:endParaRPr lang="en-US"/>
        </a:p>
      </dgm:t>
    </dgm:pt>
    <dgm:pt modelId="{6A2492B7-242E-48B6-8FCA-9AE939904F9C}" type="pres">
      <dgm:prSet presAssocID="{F84D1024-1C63-4DF7-9D8B-5ABEF2A8992D}" presName="linearFlow" presStyleCnt="0">
        <dgm:presLayoutVars>
          <dgm:dir/>
          <dgm:resizeHandles val="exact"/>
        </dgm:presLayoutVars>
      </dgm:prSet>
      <dgm:spPr/>
    </dgm:pt>
    <dgm:pt modelId="{8F10113F-DDF7-4C42-9B4E-F56F0D4E4691}" type="pres">
      <dgm:prSet presAssocID="{83CA2C27-52D3-4C4F-9AFD-69B19436CC61}" presName="composite" presStyleCnt="0"/>
      <dgm:spPr/>
    </dgm:pt>
    <dgm:pt modelId="{0C8368BA-4CC8-4BD1-8B19-549904D234F3}" type="pres">
      <dgm:prSet presAssocID="{83CA2C27-52D3-4C4F-9AFD-69B19436CC61}" presName="imgShp" presStyleLbl="fgImgPlace1" presStyleIdx="0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 with solid fill"/>
        </a:ext>
      </dgm:extLst>
    </dgm:pt>
    <dgm:pt modelId="{E74B20F1-2836-4164-A570-6A3A86176406}" type="pres">
      <dgm:prSet presAssocID="{83CA2C27-52D3-4C4F-9AFD-69B19436CC61}" presName="txShp" presStyleLbl="node1" presStyleIdx="0" presStyleCnt="6" custLinFactNeighborY="-5702">
        <dgm:presLayoutVars>
          <dgm:bulletEnabled val="1"/>
        </dgm:presLayoutVars>
      </dgm:prSet>
      <dgm:spPr/>
    </dgm:pt>
    <dgm:pt modelId="{2B98B452-681E-47E2-874F-D3CA10D6F45C}" type="pres">
      <dgm:prSet presAssocID="{B2F4DB28-02EC-4FB6-BC66-CFCB4EC3B120}" presName="spacing" presStyleCnt="0"/>
      <dgm:spPr/>
    </dgm:pt>
    <dgm:pt modelId="{26B0BB09-4D7D-4D52-8C6E-D9CBDC7E527D}" type="pres">
      <dgm:prSet presAssocID="{0FDDDE62-8338-4DAE-8127-2B779A2B3129}" presName="composite" presStyleCnt="0"/>
      <dgm:spPr/>
    </dgm:pt>
    <dgm:pt modelId="{DCAF6571-69AD-42DA-AF46-5874FB506D03}" type="pres">
      <dgm:prSet presAssocID="{0FDDDE62-8338-4DAE-8127-2B779A2B3129}" presName="imgShp" presStyleLbl="fgImgPlac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787B5C06-F8D3-42F1-8381-FE602C9F55D7}" type="pres">
      <dgm:prSet presAssocID="{0FDDDE62-8338-4DAE-8127-2B779A2B3129}" presName="txShp" presStyleLbl="node1" presStyleIdx="1" presStyleCnt="6">
        <dgm:presLayoutVars>
          <dgm:bulletEnabled val="1"/>
        </dgm:presLayoutVars>
      </dgm:prSet>
      <dgm:spPr/>
    </dgm:pt>
    <dgm:pt modelId="{6500E85A-1AB8-4A43-A5F3-95403182A262}" type="pres">
      <dgm:prSet presAssocID="{8FFDDCF0-C906-4150-8055-7F9D18A156B7}" presName="spacing" presStyleCnt="0"/>
      <dgm:spPr/>
    </dgm:pt>
    <dgm:pt modelId="{8E1B0BAA-9A08-4128-974C-693454D0F2C7}" type="pres">
      <dgm:prSet presAssocID="{3C7C1A31-B394-4FE7-9E21-638197B6EFB0}" presName="composite" presStyleCnt="0"/>
      <dgm:spPr/>
    </dgm:pt>
    <dgm:pt modelId="{54FF6251-E765-4F4D-8619-B09ADD601AF1}" type="pres">
      <dgm:prSet presAssocID="{3C7C1A31-B394-4FE7-9E21-638197B6EFB0}" presName="imgShp" presStyleLbl="fgImgPlace1" presStyleIdx="2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 with solid fill"/>
        </a:ext>
      </dgm:extLst>
    </dgm:pt>
    <dgm:pt modelId="{04D4C7AA-8C03-492A-A6B4-7F51E2EB75B9}" type="pres">
      <dgm:prSet presAssocID="{3C7C1A31-B394-4FE7-9E21-638197B6EFB0}" presName="txShp" presStyleLbl="node1" presStyleIdx="2" presStyleCnt="6">
        <dgm:presLayoutVars>
          <dgm:bulletEnabled val="1"/>
        </dgm:presLayoutVars>
      </dgm:prSet>
      <dgm:spPr/>
    </dgm:pt>
    <dgm:pt modelId="{59315B9E-B6F6-4541-8870-E3234222E268}" type="pres">
      <dgm:prSet presAssocID="{47E90AAD-D748-430A-BF64-C296D2F6B6C7}" presName="spacing" presStyleCnt="0"/>
      <dgm:spPr/>
    </dgm:pt>
    <dgm:pt modelId="{5040CC7E-B6B3-4D28-97D5-7EE4CFD4E594}" type="pres">
      <dgm:prSet presAssocID="{3D2D3B40-695B-4A15-A19E-BAA4F8B3C809}" presName="composite" presStyleCnt="0"/>
      <dgm:spPr/>
    </dgm:pt>
    <dgm:pt modelId="{83C4A687-8A15-42DA-8495-F4D4493B1628}" type="pres">
      <dgm:prSet presAssocID="{3D2D3B40-695B-4A15-A19E-BAA4F8B3C809}" presName="imgShp" presStyleLbl="fgImgPlac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DE97932-4284-4982-877E-8D124971ED73}" type="pres">
      <dgm:prSet presAssocID="{3D2D3B40-695B-4A15-A19E-BAA4F8B3C809}" presName="txShp" presStyleLbl="node1" presStyleIdx="3" presStyleCnt="6">
        <dgm:presLayoutVars>
          <dgm:bulletEnabled val="1"/>
        </dgm:presLayoutVars>
      </dgm:prSet>
      <dgm:spPr/>
    </dgm:pt>
    <dgm:pt modelId="{04FA3390-7204-4A3C-8D92-37B7C1B1A975}" type="pres">
      <dgm:prSet presAssocID="{46B87EDD-3034-4D39-A9EA-AA2F6BF98196}" presName="spacing" presStyleCnt="0"/>
      <dgm:spPr/>
    </dgm:pt>
    <dgm:pt modelId="{0BE313F9-CDE2-4576-B320-B3D1B8C1001F}" type="pres">
      <dgm:prSet presAssocID="{E2E04A5F-842F-4B6F-B3AC-D58477AE9C92}" presName="composite" presStyleCnt="0"/>
      <dgm:spPr/>
    </dgm:pt>
    <dgm:pt modelId="{03470E5C-AD1B-455A-A069-2B985C4632C9}" type="pres">
      <dgm:prSet presAssocID="{E2E04A5F-842F-4B6F-B3AC-D58477AE9C92}" presName="imgShp" presStyleLbl="fgImgPlace1" presStyleIdx="4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9E0E9D5C-C737-402A-A4CB-F9A6AD679CDF}" type="pres">
      <dgm:prSet presAssocID="{E2E04A5F-842F-4B6F-B3AC-D58477AE9C92}" presName="txShp" presStyleLbl="node1" presStyleIdx="4" presStyleCnt="6">
        <dgm:presLayoutVars>
          <dgm:bulletEnabled val="1"/>
        </dgm:presLayoutVars>
      </dgm:prSet>
      <dgm:spPr/>
    </dgm:pt>
    <dgm:pt modelId="{86BA14D5-9C6B-4B0E-A1B7-6AF84DF50038}" type="pres">
      <dgm:prSet presAssocID="{EFF3D55C-E7B9-4706-AA4F-69CE710D580A}" presName="spacing" presStyleCnt="0"/>
      <dgm:spPr/>
    </dgm:pt>
    <dgm:pt modelId="{B3057BB6-B3F0-44B8-9934-93E8A7DE8CE4}" type="pres">
      <dgm:prSet presAssocID="{27914704-C2ED-4948-BE30-8C43C57C1A9E}" presName="composite" presStyleCnt="0"/>
      <dgm:spPr/>
    </dgm:pt>
    <dgm:pt modelId="{5FCFC68D-484B-4BFC-ABCE-DD31A751A0C3}" type="pres">
      <dgm:prSet presAssocID="{27914704-C2ED-4948-BE30-8C43C57C1A9E}" presName="imgShp" presStyleLbl="fgImgPlace1" presStyleIdx="5" presStyleCnt="6" custLinFactNeighborY="12630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DC8B08C4-922B-4603-95F0-17CF6F1C44BD}" type="pres">
      <dgm:prSet presAssocID="{27914704-C2ED-4948-BE30-8C43C57C1A9E}" presName="txShp" presStyleLbl="node1" presStyleIdx="5" presStyleCnt="6">
        <dgm:presLayoutVars>
          <dgm:bulletEnabled val="1"/>
        </dgm:presLayoutVars>
      </dgm:prSet>
      <dgm:spPr/>
    </dgm:pt>
  </dgm:ptLst>
  <dgm:cxnLst>
    <dgm:cxn modelId="{6C2E3B03-2562-4D54-8AE8-D6CA8F0E4DA3}" type="presOf" srcId="{3C7C1A31-B394-4FE7-9E21-638197B6EFB0}" destId="{04D4C7AA-8C03-492A-A6B4-7F51E2EB75B9}" srcOrd="0" destOrd="0" presId="urn:microsoft.com/office/officeart/2005/8/layout/vList3"/>
    <dgm:cxn modelId="{C2B63819-7A8F-4919-8F36-F0F34C90149A}" type="presOf" srcId="{3D2D3B40-695B-4A15-A19E-BAA4F8B3C809}" destId="{EDE97932-4284-4982-877E-8D124971ED73}" srcOrd="0" destOrd="0" presId="urn:microsoft.com/office/officeart/2005/8/layout/vList3"/>
    <dgm:cxn modelId="{7BB0CB3F-1B09-4CD6-91D8-92CC66315704}" type="presOf" srcId="{0FDDDE62-8338-4DAE-8127-2B779A2B3129}" destId="{787B5C06-F8D3-42F1-8381-FE602C9F55D7}" srcOrd="0" destOrd="0" presId="urn:microsoft.com/office/officeart/2005/8/layout/vList3"/>
    <dgm:cxn modelId="{3AB2605F-4C90-4E9C-B289-8D01B0A71014}" type="presOf" srcId="{83CA2C27-52D3-4C4F-9AFD-69B19436CC61}" destId="{E74B20F1-2836-4164-A570-6A3A86176406}" srcOrd="0" destOrd="0" presId="urn:microsoft.com/office/officeart/2005/8/layout/vList3"/>
    <dgm:cxn modelId="{97B97462-29E5-44D4-93B4-55C26A4FA492}" type="presOf" srcId="{27914704-C2ED-4948-BE30-8C43C57C1A9E}" destId="{DC8B08C4-922B-4603-95F0-17CF6F1C44BD}" srcOrd="0" destOrd="0" presId="urn:microsoft.com/office/officeart/2005/8/layout/vList3"/>
    <dgm:cxn modelId="{F6495073-137D-4FD9-AB2B-1A82FD9B3142}" srcId="{F84D1024-1C63-4DF7-9D8B-5ABEF2A8992D}" destId="{E2E04A5F-842F-4B6F-B3AC-D58477AE9C92}" srcOrd="4" destOrd="0" parTransId="{991857F3-566D-4618-A223-53726E42AE25}" sibTransId="{EFF3D55C-E7B9-4706-AA4F-69CE710D580A}"/>
    <dgm:cxn modelId="{F96F2157-5CD8-47AD-8569-4BDCBC9BDF9E}" type="presOf" srcId="{E2E04A5F-842F-4B6F-B3AC-D58477AE9C92}" destId="{9E0E9D5C-C737-402A-A4CB-F9A6AD679CDF}" srcOrd="0" destOrd="0" presId="urn:microsoft.com/office/officeart/2005/8/layout/vList3"/>
    <dgm:cxn modelId="{B5974383-F18E-467B-A27C-69322A8450F1}" srcId="{F84D1024-1C63-4DF7-9D8B-5ABEF2A8992D}" destId="{3C7C1A31-B394-4FE7-9E21-638197B6EFB0}" srcOrd="2" destOrd="0" parTransId="{7FE5C80E-8778-4B6F-B53D-EC955315EBD5}" sibTransId="{47E90AAD-D748-430A-BF64-C296D2F6B6C7}"/>
    <dgm:cxn modelId="{CE5A4385-B002-4B25-96C5-C5E78FEDE7B9}" srcId="{F84D1024-1C63-4DF7-9D8B-5ABEF2A8992D}" destId="{83CA2C27-52D3-4C4F-9AFD-69B19436CC61}" srcOrd="0" destOrd="0" parTransId="{1208C3C0-9213-4554-8472-4D6AB22400ED}" sibTransId="{B2F4DB28-02EC-4FB6-BC66-CFCB4EC3B120}"/>
    <dgm:cxn modelId="{B8B3ECB5-6937-4055-8D56-180AEBC6DC7C}" srcId="{F84D1024-1C63-4DF7-9D8B-5ABEF2A8992D}" destId="{3D2D3B40-695B-4A15-A19E-BAA4F8B3C809}" srcOrd="3" destOrd="0" parTransId="{A230606C-8307-4953-97D7-B136749AA457}" sibTransId="{46B87EDD-3034-4D39-A9EA-AA2F6BF98196}"/>
    <dgm:cxn modelId="{866FF2B8-ED8A-4D6F-A899-CE79DF3ADC2E}" srcId="{F84D1024-1C63-4DF7-9D8B-5ABEF2A8992D}" destId="{0FDDDE62-8338-4DAE-8127-2B779A2B3129}" srcOrd="1" destOrd="0" parTransId="{8831297F-838E-490D-B69D-7C7E505D9BAD}" sibTransId="{8FFDDCF0-C906-4150-8055-7F9D18A156B7}"/>
    <dgm:cxn modelId="{1C6E33C6-EDDE-4F9E-99A6-34EA7E2957FF}" srcId="{F84D1024-1C63-4DF7-9D8B-5ABEF2A8992D}" destId="{27914704-C2ED-4948-BE30-8C43C57C1A9E}" srcOrd="5" destOrd="0" parTransId="{0F17AED1-CB52-4DBF-88AE-587EC8F89C61}" sibTransId="{44A14B94-6C5C-488B-9D5F-D5A66D1B6828}"/>
    <dgm:cxn modelId="{7DED94FE-6B72-4A17-AB4C-0B07A6330F99}" type="presOf" srcId="{F84D1024-1C63-4DF7-9D8B-5ABEF2A8992D}" destId="{6A2492B7-242E-48B6-8FCA-9AE939904F9C}" srcOrd="0" destOrd="0" presId="urn:microsoft.com/office/officeart/2005/8/layout/vList3"/>
    <dgm:cxn modelId="{A3AA5900-27C3-4364-9EF1-F276C00B97BD}" type="presParOf" srcId="{6A2492B7-242E-48B6-8FCA-9AE939904F9C}" destId="{8F10113F-DDF7-4C42-9B4E-F56F0D4E4691}" srcOrd="0" destOrd="0" presId="urn:microsoft.com/office/officeart/2005/8/layout/vList3"/>
    <dgm:cxn modelId="{E54A8470-3EF6-4BAF-8EF3-6BF233AC43B0}" type="presParOf" srcId="{8F10113F-DDF7-4C42-9B4E-F56F0D4E4691}" destId="{0C8368BA-4CC8-4BD1-8B19-549904D234F3}" srcOrd="0" destOrd="0" presId="urn:microsoft.com/office/officeart/2005/8/layout/vList3"/>
    <dgm:cxn modelId="{77BD7828-0D6D-4B13-AD70-97D31C733B2A}" type="presParOf" srcId="{8F10113F-DDF7-4C42-9B4E-F56F0D4E4691}" destId="{E74B20F1-2836-4164-A570-6A3A86176406}" srcOrd="1" destOrd="0" presId="urn:microsoft.com/office/officeart/2005/8/layout/vList3"/>
    <dgm:cxn modelId="{70D1C5EF-75E5-4978-8809-2A39B1F47B41}" type="presParOf" srcId="{6A2492B7-242E-48B6-8FCA-9AE939904F9C}" destId="{2B98B452-681E-47E2-874F-D3CA10D6F45C}" srcOrd="1" destOrd="0" presId="urn:microsoft.com/office/officeart/2005/8/layout/vList3"/>
    <dgm:cxn modelId="{CA8D8D13-7AF6-47E1-B1C5-3DE0DDE6D5F2}" type="presParOf" srcId="{6A2492B7-242E-48B6-8FCA-9AE939904F9C}" destId="{26B0BB09-4D7D-4D52-8C6E-D9CBDC7E527D}" srcOrd="2" destOrd="0" presId="urn:microsoft.com/office/officeart/2005/8/layout/vList3"/>
    <dgm:cxn modelId="{55CB9390-414A-4938-A9A2-7FDA46281CA0}" type="presParOf" srcId="{26B0BB09-4D7D-4D52-8C6E-D9CBDC7E527D}" destId="{DCAF6571-69AD-42DA-AF46-5874FB506D03}" srcOrd="0" destOrd="0" presId="urn:microsoft.com/office/officeart/2005/8/layout/vList3"/>
    <dgm:cxn modelId="{F51560B5-DC8E-48CA-95AD-10B07AADA627}" type="presParOf" srcId="{26B0BB09-4D7D-4D52-8C6E-D9CBDC7E527D}" destId="{787B5C06-F8D3-42F1-8381-FE602C9F55D7}" srcOrd="1" destOrd="0" presId="urn:microsoft.com/office/officeart/2005/8/layout/vList3"/>
    <dgm:cxn modelId="{D9F52EAF-C31A-4316-89B5-00CDC90597BC}" type="presParOf" srcId="{6A2492B7-242E-48B6-8FCA-9AE939904F9C}" destId="{6500E85A-1AB8-4A43-A5F3-95403182A262}" srcOrd="3" destOrd="0" presId="urn:microsoft.com/office/officeart/2005/8/layout/vList3"/>
    <dgm:cxn modelId="{5EC6C0AF-27C7-4B85-9B3D-C38219CC28F2}" type="presParOf" srcId="{6A2492B7-242E-48B6-8FCA-9AE939904F9C}" destId="{8E1B0BAA-9A08-4128-974C-693454D0F2C7}" srcOrd="4" destOrd="0" presId="urn:microsoft.com/office/officeart/2005/8/layout/vList3"/>
    <dgm:cxn modelId="{470DB270-0E4E-4873-82C1-74ABAACEB45E}" type="presParOf" srcId="{8E1B0BAA-9A08-4128-974C-693454D0F2C7}" destId="{54FF6251-E765-4F4D-8619-B09ADD601AF1}" srcOrd="0" destOrd="0" presId="urn:microsoft.com/office/officeart/2005/8/layout/vList3"/>
    <dgm:cxn modelId="{6BB421A9-CAA6-4844-8812-3456171CBD31}" type="presParOf" srcId="{8E1B0BAA-9A08-4128-974C-693454D0F2C7}" destId="{04D4C7AA-8C03-492A-A6B4-7F51E2EB75B9}" srcOrd="1" destOrd="0" presId="urn:microsoft.com/office/officeart/2005/8/layout/vList3"/>
    <dgm:cxn modelId="{6D088DB4-1257-45A4-BF51-B11F8B66E431}" type="presParOf" srcId="{6A2492B7-242E-48B6-8FCA-9AE939904F9C}" destId="{59315B9E-B6F6-4541-8870-E3234222E268}" srcOrd="5" destOrd="0" presId="urn:microsoft.com/office/officeart/2005/8/layout/vList3"/>
    <dgm:cxn modelId="{4A5C35D1-1D2B-46F9-954E-8E64593D8275}" type="presParOf" srcId="{6A2492B7-242E-48B6-8FCA-9AE939904F9C}" destId="{5040CC7E-B6B3-4D28-97D5-7EE4CFD4E594}" srcOrd="6" destOrd="0" presId="urn:microsoft.com/office/officeart/2005/8/layout/vList3"/>
    <dgm:cxn modelId="{B4F12B6D-01E4-4DB0-81C5-D7C9C1722CF9}" type="presParOf" srcId="{5040CC7E-B6B3-4D28-97D5-7EE4CFD4E594}" destId="{83C4A687-8A15-42DA-8495-F4D4493B1628}" srcOrd="0" destOrd="0" presId="urn:microsoft.com/office/officeart/2005/8/layout/vList3"/>
    <dgm:cxn modelId="{6B2CFEAD-F68F-4964-A193-5C9BFD801A2D}" type="presParOf" srcId="{5040CC7E-B6B3-4D28-97D5-7EE4CFD4E594}" destId="{EDE97932-4284-4982-877E-8D124971ED73}" srcOrd="1" destOrd="0" presId="urn:microsoft.com/office/officeart/2005/8/layout/vList3"/>
    <dgm:cxn modelId="{A878A680-4DD9-44A3-8814-13137E527E0F}" type="presParOf" srcId="{6A2492B7-242E-48B6-8FCA-9AE939904F9C}" destId="{04FA3390-7204-4A3C-8D92-37B7C1B1A975}" srcOrd="7" destOrd="0" presId="urn:microsoft.com/office/officeart/2005/8/layout/vList3"/>
    <dgm:cxn modelId="{9B5CADAC-6150-4731-9049-69EAE07B92C5}" type="presParOf" srcId="{6A2492B7-242E-48B6-8FCA-9AE939904F9C}" destId="{0BE313F9-CDE2-4576-B320-B3D1B8C1001F}" srcOrd="8" destOrd="0" presId="urn:microsoft.com/office/officeart/2005/8/layout/vList3"/>
    <dgm:cxn modelId="{1A38D946-76BD-4948-9909-0325682B2DCD}" type="presParOf" srcId="{0BE313F9-CDE2-4576-B320-B3D1B8C1001F}" destId="{03470E5C-AD1B-455A-A069-2B985C4632C9}" srcOrd="0" destOrd="0" presId="urn:microsoft.com/office/officeart/2005/8/layout/vList3"/>
    <dgm:cxn modelId="{557EB680-7B14-4AFA-8D76-8D603AE183E3}" type="presParOf" srcId="{0BE313F9-CDE2-4576-B320-B3D1B8C1001F}" destId="{9E0E9D5C-C737-402A-A4CB-F9A6AD679CDF}" srcOrd="1" destOrd="0" presId="urn:microsoft.com/office/officeart/2005/8/layout/vList3"/>
    <dgm:cxn modelId="{1D074BAE-F60D-41C9-B9D6-DC8D9ABE12C9}" type="presParOf" srcId="{6A2492B7-242E-48B6-8FCA-9AE939904F9C}" destId="{86BA14D5-9C6B-4B0E-A1B7-6AF84DF50038}" srcOrd="9" destOrd="0" presId="urn:microsoft.com/office/officeart/2005/8/layout/vList3"/>
    <dgm:cxn modelId="{B740A1F3-8E13-4EDD-ADB4-EE2065C6C6DF}" type="presParOf" srcId="{6A2492B7-242E-48B6-8FCA-9AE939904F9C}" destId="{B3057BB6-B3F0-44B8-9934-93E8A7DE8CE4}" srcOrd="10" destOrd="0" presId="urn:microsoft.com/office/officeart/2005/8/layout/vList3"/>
    <dgm:cxn modelId="{9582CA0E-508D-4600-84B3-9E486FD88AF7}" type="presParOf" srcId="{B3057BB6-B3F0-44B8-9934-93E8A7DE8CE4}" destId="{5FCFC68D-484B-4BFC-ABCE-DD31A751A0C3}" srcOrd="0" destOrd="0" presId="urn:microsoft.com/office/officeart/2005/8/layout/vList3"/>
    <dgm:cxn modelId="{EA74D22B-13E3-4DE0-B95F-C926CC9E9692}" type="presParOf" srcId="{B3057BB6-B3F0-44B8-9934-93E8A7DE8CE4}" destId="{DC8B08C4-922B-4603-95F0-17CF6F1C44BD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B20F1-2836-4164-A570-6A3A86176406}">
      <dsp:nvSpPr>
        <dsp:cNvPr id="0" name=""/>
        <dsp:cNvSpPr/>
      </dsp:nvSpPr>
      <dsp:spPr>
        <a:xfrm rot="10800000">
          <a:off x="2235165" y="0"/>
          <a:ext cx="7995527" cy="885019"/>
        </a:xfrm>
        <a:prstGeom prst="homePlate">
          <a:avLst/>
        </a:prstGeom>
        <a:solidFill>
          <a:srgbClr val="5C4854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9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300" b="0" kern="1200">
              <a:solidFill>
                <a:schemeClr val="tx1"/>
              </a:solidFill>
              <a:effectLst/>
              <a:latin typeface="Aptos Display" panose="020B0004020202020204" pitchFamily="34" charset="0"/>
            </a:rPr>
            <a:t>Some remote participation (not in clinic)</a:t>
          </a:r>
          <a:endParaRPr lang="en-US" sz="3300" kern="1200">
            <a:solidFill>
              <a:schemeClr val="tx1"/>
            </a:solidFill>
            <a:latin typeface="Aptos Display" panose="020B0004020202020204" pitchFamily="34" charset="0"/>
          </a:endParaRPr>
        </a:p>
      </dsp:txBody>
      <dsp:txXfrm rot="10800000">
        <a:off x="2456420" y="0"/>
        <a:ext cx="7774272" cy="885019"/>
      </dsp:txXfrm>
    </dsp:sp>
    <dsp:sp modelId="{0C8368BA-4CC8-4BD1-8B19-549904D234F3}">
      <dsp:nvSpPr>
        <dsp:cNvPr id="0" name=""/>
        <dsp:cNvSpPr/>
      </dsp:nvSpPr>
      <dsp:spPr>
        <a:xfrm>
          <a:off x="1792656" y="242"/>
          <a:ext cx="885019" cy="885019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B5C06-F8D3-42F1-8381-FE602C9F55D7}">
      <dsp:nvSpPr>
        <dsp:cNvPr id="0" name=""/>
        <dsp:cNvSpPr/>
      </dsp:nvSpPr>
      <dsp:spPr>
        <a:xfrm rot="10800000">
          <a:off x="2235165" y="1149447"/>
          <a:ext cx="7995527" cy="885019"/>
        </a:xfrm>
        <a:prstGeom prst="homePlate">
          <a:avLst/>
        </a:prstGeom>
        <a:solidFill>
          <a:srgbClr val="5C4854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9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300" b="0" kern="1200">
              <a:solidFill>
                <a:schemeClr val="tx1"/>
              </a:solidFill>
              <a:effectLst/>
              <a:latin typeface="Aptos Display" panose="020B0004020202020204" pitchFamily="34" charset="0"/>
            </a:rPr>
            <a:t>Participant access to mobile device</a:t>
          </a:r>
          <a:endParaRPr lang="en-US" sz="3300" kern="1200">
            <a:solidFill>
              <a:schemeClr val="tx1"/>
            </a:solidFill>
            <a:latin typeface="Aptos Display" panose="020B0004020202020204" pitchFamily="34" charset="0"/>
          </a:endParaRPr>
        </a:p>
      </dsp:txBody>
      <dsp:txXfrm rot="10800000">
        <a:off x="2456420" y="1149447"/>
        <a:ext cx="7774272" cy="885019"/>
      </dsp:txXfrm>
    </dsp:sp>
    <dsp:sp modelId="{DCAF6571-69AD-42DA-AF46-5874FB506D03}">
      <dsp:nvSpPr>
        <dsp:cNvPr id="0" name=""/>
        <dsp:cNvSpPr/>
      </dsp:nvSpPr>
      <dsp:spPr>
        <a:xfrm>
          <a:off x="1792656" y="1149447"/>
          <a:ext cx="885019" cy="885019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4C7AA-8C03-492A-A6B4-7F51E2EB75B9}">
      <dsp:nvSpPr>
        <dsp:cNvPr id="0" name=""/>
        <dsp:cNvSpPr/>
      </dsp:nvSpPr>
      <dsp:spPr>
        <a:xfrm rot="10800000">
          <a:off x="2235165" y="2298651"/>
          <a:ext cx="7995527" cy="885019"/>
        </a:xfrm>
        <a:prstGeom prst="homePlate">
          <a:avLst/>
        </a:prstGeom>
        <a:solidFill>
          <a:srgbClr val="5C4854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9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300" kern="1200">
              <a:solidFill>
                <a:schemeClr val="tx1"/>
              </a:solidFill>
              <a:latin typeface="Aptos Display" panose="020B0004020202020204" pitchFamily="34" charset="0"/>
            </a:rPr>
            <a:t>Recurring data collection or frequent touchpoints</a:t>
          </a:r>
        </a:p>
      </dsp:txBody>
      <dsp:txXfrm rot="10800000">
        <a:off x="2456420" y="2298651"/>
        <a:ext cx="7774272" cy="885019"/>
      </dsp:txXfrm>
    </dsp:sp>
    <dsp:sp modelId="{54FF6251-E765-4F4D-8619-B09ADD601AF1}">
      <dsp:nvSpPr>
        <dsp:cNvPr id="0" name=""/>
        <dsp:cNvSpPr/>
      </dsp:nvSpPr>
      <dsp:spPr>
        <a:xfrm>
          <a:off x="1792656" y="2298651"/>
          <a:ext cx="885019" cy="885019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97932-4284-4982-877E-8D124971ED73}">
      <dsp:nvSpPr>
        <dsp:cNvPr id="0" name=""/>
        <dsp:cNvSpPr/>
      </dsp:nvSpPr>
      <dsp:spPr>
        <a:xfrm rot="10800000">
          <a:off x="2235165" y="3447855"/>
          <a:ext cx="7995527" cy="885019"/>
        </a:xfrm>
        <a:prstGeom prst="homePlate">
          <a:avLst/>
        </a:prstGeom>
        <a:solidFill>
          <a:srgbClr val="675D65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9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tx1"/>
              </a:solidFill>
              <a:latin typeface="Aptos Display" panose="020B0004020202020204" pitchFamily="34" charset="0"/>
            </a:rPr>
            <a:t>Use of Active Tasks or Mobile Toolbox</a:t>
          </a:r>
        </a:p>
      </dsp:txBody>
      <dsp:txXfrm rot="10800000">
        <a:off x="2456420" y="3447855"/>
        <a:ext cx="7774272" cy="885019"/>
      </dsp:txXfrm>
    </dsp:sp>
    <dsp:sp modelId="{83C4A687-8A15-42DA-8495-F4D4493B1628}">
      <dsp:nvSpPr>
        <dsp:cNvPr id="0" name=""/>
        <dsp:cNvSpPr/>
      </dsp:nvSpPr>
      <dsp:spPr>
        <a:xfrm>
          <a:off x="1792656" y="3447855"/>
          <a:ext cx="885019" cy="885019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E9D5C-C737-402A-A4CB-F9A6AD679CDF}">
      <dsp:nvSpPr>
        <dsp:cNvPr id="0" name=""/>
        <dsp:cNvSpPr/>
      </dsp:nvSpPr>
      <dsp:spPr>
        <a:xfrm rot="10800000">
          <a:off x="2235165" y="4597060"/>
          <a:ext cx="7995527" cy="885019"/>
        </a:xfrm>
        <a:prstGeom prst="homePlate">
          <a:avLst/>
        </a:prstGeom>
        <a:solidFill>
          <a:srgbClr val="675D65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9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tx1"/>
              </a:solidFill>
              <a:latin typeface="Aptos Display" panose="020B0004020202020204" pitchFamily="34" charset="0"/>
            </a:rPr>
            <a:t>Bi-directional messaging</a:t>
          </a:r>
        </a:p>
      </dsp:txBody>
      <dsp:txXfrm rot="10800000">
        <a:off x="2456420" y="4597060"/>
        <a:ext cx="7774272" cy="885019"/>
      </dsp:txXfrm>
    </dsp:sp>
    <dsp:sp modelId="{03470E5C-AD1B-455A-A069-2B985C4632C9}">
      <dsp:nvSpPr>
        <dsp:cNvPr id="0" name=""/>
        <dsp:cNvSpPr/>
      </dsp:nvSpPr>
      <dsp:spPr>
        <a:xfrm>
          <a:off x="1792656" y="4597060"/>
          <a:ext cx="885019" cy="885019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08C4-922B-4603-95F0-17CF6F1C44BD}">
      <dsp:nvSpPr>
        <dsp:cNvPr id="0" name=""/>
        <dsp:cNvSpPr/>
      </dsp:nvSpPr>
      <dsp:spPr>
        <a:xfrm rot="10800000">
          <a:off x="2235165" y="5746264"/>
          <a:ext cx="7995527" cy="885019"/>
        </a:xfrm>
        <a:prstGeom prst="homePlate">
          <a:avLst/>
        </a:prstGeom>
        <a:solidFill>
          <a:srgbClr val="675D65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9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chemeClr val="tx1"/>
              </a:solidFill>
              <a:latin typeface="Aptos Display" panose="020B0004020202020204" pitchFamily="34" charset="0"/>
            </a:rPr>
            <a:t>Multiple methods of participant engagement </a:t>
          </a:r>
        </a:p>
      </dsp:txBody>
      <dsp:txXfrm rot="10800000">
        <a:off x="2456420" y="5746264"/>
        <a:ext cx="7774272" cy="885019"/>
      </dsp:txXfrm>
    </dsp:sp>
    <dsp:sp modelId="{5FCFC68D-484B-4BFC-ABCE-DD31A751A0C3}">
      <dsp:nvSpPr>
        <dsp:cNvPr id="0" name=""/>
        <dsp:cNvSpPr/>
      </dsp:nvSpPr>
      <dsp:spPr>
        <a:xfrm>
          <a:off x="1792656" y="5746507"/>
          <a:ext cx="885019" cy="885019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944D5-FA67-455A-87D0-E1CC2E6167B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02CDA-F6F6-40C6-82CF-1F76130D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3D206-3055-FD60-7FCA-D11575FBD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03451-26C4-A2DF-0F5B-9CED14B85C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8361B6-3AB0-BEE4-9616-BC50042F4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C72D2-D6F5-9B91-6B7E-22AEB95A8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02CDA-F6F6-40C6-82CF-1F76130DE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7183123"/>
            <a:ext cx="37307520" cy="1528064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3053043"/>
            <a:ext cx="32918400" cy="1059687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1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336800"/>
            <a:ext cx="946404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2336800"/>
            <a:ext cx="2784348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9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10942333"/>
            <a:ext cx="37856160" cy="1825751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9372573"/>
            <a:ext cx="37856160" cy="96011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shade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shade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shade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shade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shade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shade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shade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shade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336810"/>
            <a:ext cx="37856160" cy="84836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10759443"/>
            <a:ext cx="18568032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6032480"/>
            <a:ext cx="18568032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10759443"/>
            <a:ext cx="18659477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6032480"/>
            <a:ext cx="18659477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6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9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6319530"/>
            <a:ext cx="22219920" cy="311912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6319530"/>
            <a:ext cx="22219920" cy="311912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7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336810"/>
            <a:ext cx="3785616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1684000"/>
            <a:ext cx="3785616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C6AFE7D-F5D7-4876-846B-E1C7CE1F92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40680650"/>
            <a:ext cx="148132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3C67085-8E69-43E0-889D-87621C098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2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1.emf"/><Relationship Id="rId21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diagramData" Target="../diagrams/data1.xml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11654-651F-3566-D39C-64B86B74B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1DF99D-105E-F344-FC3A-36CEF95F243F}"/>
              </a:ext>
            </a:extLst>
          </p:cNvPr>
          <p:cNvSpPr/>
          <p:nvPr/>
        </p:nvSpPr>
        <p:spPr>
          <a:xfrm>
            <a:off x="-709810" y="0"/>
            <a:ext cx="22078816" cy="43991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F0D316-BF0A-DFAF-AF76-EA38A5672AC8}"/>
              </a:ext>
            </a:extLst>
          </p:cNvPr>
          <p:cNvSpPr/>
          <p:nvPr/>
        </p:nvSpPr>
        <p:spPr>
          <a:xfrm>
            <a:off x="22273721" y="238670"/>
            <a:ext cx="21093448" cy="1657354"/>
          </a:xfrm>
          <a:prstGeom prst="roundRect">
            <a:avLst/>
          </a:prstGeom>
          <a:solidFill>
            <a:srgbClr val="863A69"/>
          </a:solidFill>
          <a:ln>
            <a:solidFill>
              <a:srgbClr val="863A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/>
              <a:t>WHAT IS MYCAP?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9128AAF-F54D-2A95-780F-8F85A0D86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41088"/>
              </p:ext>
            </p:extLst>
          </p:nvPr>
        </p:nvGraphicFramePr>
        <p:xfrm>
          <a:off x="22136181" y="34119653"/>
          <a:ext cx="21093446" cy="94844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81070">
                  <a:extLst>
                    <a:ext uri="{9D8B030D-6E8A-4147-A177-3AD203B41FA5}">
                      <a16:colId xmlns:a16="http://schemas.microsoft.com/office/drawing/2014/main" val="3700704841"/>
                    </a:ext>
                  </a:extLst>
                </a:gridCol>
                <a:gridCol w="10312376">
                  <a:extLst>
                    <a:ext uri="{9D8B030D-6E8A-4147-A177-3AD203B41FA5}">
                      <a16:colId xmlns:a16="http://schemas.microsoft.com/office/drawing/2014/main" val="2643707146"/>
                    </a:ext>
                  </a:extLst>
                </a:gridCol>
              </a:tblGrid>
              <a:tr h="792573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5D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Participant 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5D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33737"/>
                  </a:ext>
                </a:extLst>
              </a:tr>
              <a:tr h="1608446">
                <a:tc>
                  <a:txBody>
                    <a:bodyPr/>
                    <a:lstStyle/>
                    <a:p>
                      <a:r>
                        <a:rPr lang="en-US" sz="2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 Labor Study- </a:t>
                      </a:r>
                      <a:r>
                        <a:rPr lang="en-US" sz="2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collaborative team of five academic institutions evaluated the usability of MyCap for real-time patient-reported data collection during latent labor. 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Recorded contraction frequency and duration once labor began; recorded symptoms and coping mechanisms as latent phases progressed.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32199"/>
                  </a:ext>
                </a:extLst>
              </a:tr>
              <a:tr h="1518933"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/>
                        <a:t>Medication Error Study- </a:t>
                      </a:r>
                      <a:r>
                        <a:rPr lang="en-US" sz="2800" b="0"/>
                        <a:t>A study team at VUMC evaluated the use of a health literacy-informed communication intervention to reduce medication discharge errors for pediatric patients. </a:t>
                      </a:r>
                      <a:r>
                        <a:rPr lang="en-US" sz="2800" b="1">
                          <a:highlight>
                            <a:srgbClr val="F0EFF5"/>
                          </a:highlight>
                        </a:rPr>
                        <a:t>*TOP TEN ARTICLES OF THE YEAR FOR PEDATRIC HOSPITAL MED IN 2024*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Parents photographed the syringe after drawing the medication and uploaded it to MyCap. Also completed surveys on med name, dose,  frequency, adverse effects, and other details.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04515"/>
                  </a:ext>
                </a:extLst>
              </a:tr>
              <a:tr h="1529080"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/>
                        <a:t>Parkinson’s Disease Identification- </a:t>
                      </a:r>
                      <a:r>
                        <a:rPr lang="en-US" sz="2800"/>
                        <a:t>Weill Cornell used MyCap to identify patients from Healthy Controls by utilizing the Tapping Active Task.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Active tapping task 2x about 1 hour apart, 3 days per week, for 5 weeks on MyCap. 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82637"/>
                  </a:ext>
                </a:extLst>
              </a:tr>
              <a:tr h="1878034"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Surveillance-</a:t>
                      </a:r>
                      <a:r>
                        <a:rPr lang="en-US" sz="2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Vanderbilt University Medical Center used MyCap to link participant samples with test results in a COVID-19 surveillance study at a local high school.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Weekly saliva samples and symptom questionnaires. </a:t>
                      </a:r>
                      <a:r>
                        <a:rPr lang="en-US" sz="2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MyCap’s</a:t>
                      </a:r>
                      <a:r>
                        <a:rPr lang="en-US" sz="2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barcode scanning feature linked sample test tubes to test results, which were pushed to participants’ app.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39742"/>
                  </a:ext>
                </a:extLst>
              </a:tr>
              <a:tr h="1878034">
                <a:tc>
                  <a:txBody>
                    <a:bodyPr/>
                    <a:lstStyle/>
                    <a:p>
                      <a:r>
                        <a:rPr lang="en-US" sz="2800" b="1"/>
                        <a:t>Assessing the Impact of Anti-Depressant Medication Usage on Circadian Clock-</a:t>
                      </a:r>
                      <a:r>
                        <a:rPr lang="en-US" sz="2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Turner Institute for Brain &amp; Mental Health in Melbourne is using MyCap to study the effects of antidepressants on the circadian clock and the impact of sleep/light exposure on mood.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Logged daily symptoms and physiologic data in MyCap, which were monitored by clinical staff to identify when triage or in-person care was needed.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02216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642D950-BAC8-B2F2-2A83-63E27424BBB2}"/>
              </a:ext>
            </a:extLst>
          </p:cNvPr>
          <p:cNvSpPr txBox="1"/>
          <p:nvPr/>
        </p:nvSpPr>
        <p:spPr>
          <a:xfrm>
            <a:off x="22700935" y="14831356"/>
            <a:ext cx="10372687" cy="8017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000" b="1">
                <a:solidFill>
                  <a:schemeClr val="bg1"/>
                </a:solidFill>
              </a:rPr>
              <a:t>Customizable task schedules </a:t>
            </a:r>
            <a:r>
              <a:rPr lang="en-US" sz="4000">
                <a:solidFill>
                  <a:schemeClr val="bg1"/>
                </a:solidFill>
              </a:rPr>
              <a:t>with </a:t>
            </a:r>
            <a:r>
              <a:rPr lang="en-US" sz="4000" b="1">
                <a:solidFill>
                  <a:schemeClr val="bg1"/>
                </a:solidFill>
              </a:rPr>
              <a:t>in-app notifications </a:t>
            </a:r>
            <a:r>
              <a:rPr lang="en-US" sz="4000">
                <a:solidFill>
                  <a:schemeClr val="bg1"/>
                </a:solidFill>
              </a:rPr>
              <a:t>on days tasks are due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000">
                <a:solidFill>
                  <a:schemeClr val="bg1"/>
                </a:solidFill>
              </a:rPr>
              <a:t>Supports </a:t>
            </a:r>
            <a:r>
              <a:rPr lang="en-US" sz="4000" b="1">
                <a:solidFill>
                  <a:schemeClr val="bg1"/>
                </a:solidFill>
              </a:rPr>
              <a:t>multiple participants per device </a:t>
            </a:r>
            <a:r>
              <a:rPr lang="en-US" sz="4000">
                <a:solidFill>
                  <a:schemeClr val="bg1"/>
                </a:solidFill>
              </a:rPr>
              <a:t>and </a:t>
            </a:r>
            <a:r>
              <a:rPr lang="en-US" sz="4000" b="1">
                <a:solidFill>
                  <a:schemeClr val="bg1"/>
                </a:solidFill>
              </a:rPr>
              <a:t>multiple projects per participant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000" b="1">
                <a:solidFill>
                  <a:schemeClr val="bg1"/>
                </a:solidFill>
              </a:rPr>
              <a:t>Offers return of results </a:t>
            </a:r>
            <a:r>
              <a:rPr lang="en-US" sz="4000">
                <a:solidFill>
                  <a:schemeClr val="bg1"/>
                </a:solidFill>
              </a:rPr>
              <a:t>to ensure maximum value for participants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000">
                <a:solidFill>
                  <a:schemeClr val="bg1"/>
                </a:solidFill>
              </a:rPr>
              <a:t>Available in </a:t>
            </a:r>
            <a:r>
              <a:rPr lang="en-US" sz="4000" b="1">
                <a:solidFill>
                  <a:schemeClr val="bg1"/>
                </a:solidFill>
              </a:rPr>
              <a:t>20 languages </a:t>
            </a:r>
            <a:r>
              <a:rPr lang="en-US" sz="4000">
                <a:solidFill>
                  <a:schemeClr val="bg1"/>
                </a:solidFill>
              </a:rPr>
              <a:t>and integrated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000">
                <a:solidFill>
                  <a:schemeClr val="bg1"/>
                </a:solidFill>
              </a:rPr>
              <a:t>Bi-directional, in-app </a:t>
            </a:r>
            <a:r>
              <a:rPr lang="en-US" sz="4000" b="1">
                <a:solidFill>
                  <a:schemeClr val="bg1"/>
                </a:solidFill>
              </a:rPr>
              <a:t>messaging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000">
                <a:solidFill>
                  <a:schemeClr val="bg1"/>
                </a:solidFill>
              </a:rPr>
              <a:t>Pre-designed </a:t>
            </a:r>
            <a:r>
              <a:rPr lang="en-US" sz="4000" b="1">
                <a:solidFill>
                  <a:schemeClr val="bg1"/>
                </a:solidFill>
              </a:rPr>
              <a:t>measures (Active Tasks) to capture physiologic data </a:t>
            </a:r>
            <a:r>
              <a:rPr lang="en-US" sz="4000">
                <a:solidFill>
                  <a:schemeClr val="bg1"/>
                </a:solidFill>
              </a:rPr>
              <a:t>using device sensors (microphone, speaker, gyroscope)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F81E058-F774-4D3D-51FD-645CFFF4C50C}"/>
              </a:ext>
            </a:extLst>
          </p:cNvPr>
          <p:cNvSpPr/>
          <p:nvPr/>
        </p:nvSpPr>
        <p:spPr>
          <a:xfrm>
            <a:off x="22067574" y="32056994"/>
            <a:ext cx="21093447" cy="1657354"/>
          </a:xfrm>
          <a:prstGeom prst="roundRect">
            <a:avLst/>
          </a:prstGeom>
          <a:solidFill>
            <a:srgbClr val="863A69"/>
          </a:solidFill>
          <a:ln>
            <a:solidFill>
              <a:srgbClr val="863A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500" b="1"/>
              <a:t>MYCAP EXAMPLE USE CASES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7F8B0B-636F-653A-961B-E5F141A3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951" y="41077212"/>
            <a:ext cx="8242466" cy="2125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AF51BC-E2B3-C60F-451F-DDA00CF35731}"/>
              </a:ext>
            </a:extLst>
          </p:cNvPr>
          <p:cNvSpPr txBox="1"/>
          <p:nvPr/>
        </p:nvSpPr>
        <p:spPr>
          <a:xfrm>
            <a:off x="77512578" y="106362148"/>
            <a:ext cx="17874346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4000">
                <a:solidFill>
                  <a:schemeClr val="bg1"/>
                </a:solidFill>
              </a:rPr>
              <a:t>Ready to get started? Join the MyCap Community today, utilized by*:</a:t>
            </a:r>
            <a:endParaRPr lang="en-US">
              <a:solidFill>
                <a:schemeClr val="bg1"/>
              </a:solidFill>
            </a:endParaRPr>
          </a:p>
          <a:p>
            <a:pPr algn="just"/>
            <a:r>
              <a:rPr lang="en-US" sz="4000">
                <a:solidFill>
                  <a:schemeClr val="bg1"/>
                </a:solidFill>
              </a:rPr>
              <a:t> </a:t>
            </a:r>
            <a:r>
              <a:rPr lang="en-US" sz="4000" b="1">
                <a:solidFill>
                  <a:schemeClr val="bg1"/>
                </a:solidFill>
              </a:rPr>
              <a:t>6.5k projects, 934 institutions</a:t>
            </a:r>
            <a:r>
              <a:rPr lang="en-US" sz="4000">
                <a:solidFill>
                  <a:schemeClr val="bg1"/>
                </a:solidFill>
              </a:rPr>
              <a:t>, and </a:t>
            </a:r>
            <a:r>
              <a:rPr lang="en-US" sz="4000" b="1">
                <a:solidFill>
                  <a:schemeClr val="bg1"/>
                </a:solidFill>
              </a:rPr>
              <a:t>23.5k participants</a:t>
            </a:r>
            <a:r>
              <a:rPr lang="en-US" sz="4000">
                <a:solidFill>
                  <a:schemeClr val="bg1"/>
                </a:solidFill>
              </a:rPr>
              <a:t> across </a:t>
            </a:r>
            <a:r>
              <a:rPr lang="en-US" sz="4000" b="1">
                <a:solidFill>
                  <a:schemeClr val="bg1"/>
                </a:solidFill>
              </a:rPr>
              <a:t>82 countries</a:t>
            </a:r>
          </a:p>
          <a:p>
            <a:pPr algn="just"/>
            <a:r>
              <a:rPr lang="en-US" sz="2000">
                <a:solidFill>
                  <a:schemeClr val="bg1"/>
                </a:solidFill>
              </a:rPr>
              <a:t>*As of April 2025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C1013B-21D1-E8AF-EEC3-978AF5C83A7C}"/>
              </a:ext>
            </a:extLst>
          </p:cNvPr>
          <p:cNvSpPr txBox="1"/>
          <p:nvPr/>
        </p:nvSpPr>
        <p:spPr>
          <a:xfrm>
            <a:off x="38572517" y="7584992"/>
            <a:ext cx="3093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2800" b="1"/>
              <a:t>About Page</a:t>
            </a:r>
          </a:p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4ED426-2A2C-04E2-BE2F-C042C1E48ECB}"/>
              </a:ext>
            </a:extLst>
          </p:cNvPr>
          <p:cNvSpPr txBox="1"/>
          <p:nvPr/>
        </p:nvSpPr>
        <p:spPr>
          <a:xfrm>
            <a:off x="35239101" y="2439745"/>
            <a:ext cx="309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About Page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868B17-5655-56D9-DA21-2E14D7961A0E}"/>
              </a:ext>
            </a:extLst>
          </p:cNvPr>
          <p:cNvSpPr txBox="1"/>
          <p:nvPr/>
        </p:nvSpPr>
        <p:spPr>
          <a:xfrm>
            <a:off x="37838349" y="2415391"/>
            <a:ext cx="309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Survey Tasks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A85A07-1E7C-574A-DEF2-BD5F69DC2785}"/>
              </a:ext>
            </a:extLst>
          </p:cNvPr>
          <p:cNvSpPr txBox="1"/>
          <p:nvPr/>
        </p:nvSpPr>
        <p:spPr>
          <a:xfrm>
            <a:off x="40808681" y="2413068"/>
            <a:ext cx="242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Active Tasks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23E771-ACE6-88A9-D7C8-4863E98B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0272" y="5390563"/>
            <a:ext cx="9013573" cy="7112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0409A7E-6D1D-73E3-D855-B3D5A134BFC0}"/>
              </a:ext>
            </a:extLst>
          </p:cNvPr>
          <p:cNvSpPr txBox="1"/>
          <p:nvPr/>
        </p:nvSpPr>
        <p:spPr>
          <a:xfrm>
            <a:off x="3833548" y="32365327"/>
            <a:ext cx="12992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/>
              <a:t>Scan the QR Code to </a:t>
            </a:r>
            <a:br>
              <a:rPr lang="en-US" sz="5400" b="1"/>
            </a:br>
            <a:r>
              <a:rPr lang="en-US" sz="5400" b="1"/>
              <a:t>Demo MyCap</a:t>
            </a:r>
            <a:endParaRPr lang="en-US" sz="5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1F287-4AA6-6628-2C3C-BACD46D3A633}"/>
              </a:ext>
            </a:extLst>
          </p:cNvPr>
          <p:cNvSpPr txBox="1"/>
          <p:nvPr/>
        </p:nvSpPr>
        <p:spPr>
          <a:xfrm>
            <a:off x="1663523" y="15910721"/>
            <a:ext cx="19478951" cy="55264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kern="1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9600" b="1" kern="1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Mobilizing the Participant Voice: Using  the MyCap App to engage participants from anywhere.</a:t>
            </a:r>
            <a:endParaRPr lang="en-US" sz="9600" b="1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1E3728-74D8-798D-9BB0-5AE0F732DA72}"/>
              </a:ext>
            </a:extLst>
          </p:cNvPr>
          <p:cNvSpPr/>
          <p:nvPr/>
        </p:nvSpPr>
        <p:spPr>
          <a:xfrm>
            <a:off x="22294349" y="12995781"/>
            <a:ext cx="10372687" cy="1657354"/>
          </a:xfrm>
          <a:prstGeom prst="roundRect">
            <a:avLst/>
          </a:prstGeom>
          <a:solidFill>
            <a:srgbClr val="863A69"/>
          </a:solidFill>
          <a:ln>
            <a:solidFill>
              <a:srgbClr val="863A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/>
              <a:t>MYCAP FEATURES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0C2B22-7447-5A3C-41B9-A7696C95CFE4}"/>
              </a:ext>
            </a:extLst>
          </p:cNvPr>
          <p:cNvSpPr txBox="1"/>
          <p:nvPr/>
        </p:nvSpPr>
        <p:spPr>
          <a:xfrm>
            <a:off x="22538439" y="2384922"/>
            <a:ext cx="1010141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76923"/>
            </a:pPr>
            <a:r>
              <a:rPr lang="en-US" sz="4400" b="1" i="1">
                <a:solidFill>
                  <a:schemeClr val="bg1"/>
                </a:solidFill>
                <a:latin typeface="Aptos Display" panose="020B0004020202020204" pitchFamily="34" charset="0"/>
                <a:ea typeface="Century Gothic"/>
                <a:cs typeface="Century Gothic"/>
                <a:sym typeface="Century Gothic"/>
              </a:rPr>
              <a:t>A tool for researchers </a:t>
            </a:r>
            <a:r>
              <a:rPr lang="en-US" sz="4400">
                <a:solidFill>
                  <a:schemeClr val="bg1"/>
                </a:solidFill>
                <a:latin typeface="Aptos Display" panose="020B0004020202020204" pitchFamily="34" charset="0"/>
                <a:ea typeface="Century Gothic"/>
                <a:cs typeface="Century Gothic"/>
                <a:sym typeface="Century Gothic"/>
              </a:rPr>
              <a:t>– a free, customizable participant-facing mobile application to capture patient reported outcomes based a REDCap project.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6A8ADF-02B4-CDD4-8FF2-63D692C5C6D6}"/>
              </a:ext>
            </a:extLst>
          </p:cNvPr>
          <p:cNvSpPr txBox="1"/>
          <p:nvPr/>
        </p:nvSpPr>
        <p:spPr>
          <a:xfrm>
            <a:off x="32335224" y="9140600"/>
            <a:ext cx="108257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76923"/>
            </a:pPr>
            <a:r>
              <a:rPr lang="en-US" sz="4400" b="1" i="1">
                <a:solidFill>
                  <a:schemeClr val="bg1"/>
                </a:solidFill>
                <a:latin typeface="Aptos Display" panose="020B0004020202020204" pitchFamily="34" charset="0"/>
                <a:ea typeface="Century Gothic"/>
                <a:cs typeface="Century Gothic"/>
                <a:sym typeface="Century Gothic"/>
              </a:rPr>
              <a:t>A tool for participants</a:t>
            </a:r>
            <a:r>
              <a:rPr lang="en-US" sz="4400">
                <a:solidFill>
                  <a:schemeClr val="bg1"/>
                </a:solidFill>
                <a:latin typeface="Aptos Display" panose="020B0004020202020204" pitchFamily="34" charset="0"/>
                <a:ea typeface="Century Gothic"/>
                <a:cs typeface="Century Gothic"/>
                <a:sym typeface="Century Gothic"/>
              </a:rPr>
              <a:t> – a</a:t>
            </a:r>
            <a:r>
              <a:rPr lang="en-US" sz="4400">
                <a:solidFill>
                  <a:schemeClr val="bg1"/>
                </a:solidFill>
                <a:latin typeface="Aptos Display" panose="020B0004020202020204" pitchFamily="34" charset="0"/>
              </a:rPr>
              <a:t> central study ‘home’ for study activities, communications, and resources supporting continuous participant engagement and participant retention.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743420-AEB0-F200-3FF8-5A6E2E154B4D}"/>
              </a:ext>
            </a:extLst>
          </p:cNvPr>
          <p:cNvSpPr/>
          <p:nvPr/>
        </p:nvSpPr>
        <p:spPr>
          <a:xfrm>
            <a:off x="-132693" y="3395052"/>
            <a:ext cx="6443833" cy="6071172"/>
          </a:xfrm>
          <a:prstGeom prst="ellipse">
            <a:avLst/>
          </a:prstGeom>
          <a:solidFill>
            <a:srgbClr val="7C3E67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/>
              <a:t>37,169</a:t>
            </a:r>
          </a:p>
          <a:p>
            <a:pPr algn="ctr"/>
            <a:r>
              <a:rPr lang="en-US" sz="6000"/>
              <a:t>Participants</a:t>
            </a: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118AC7C-8B6C-BC0E-03BD-6AB5A15EA837}"/>
              </a:ext>
            </a:extLst>
          </p:cNvPr>
          <p:cNvSpPr/>
          <p:nvPr/>
        </p:nvSpPr>
        <p:spPr>
          <a:xfrm>
            <a:off x="6837318" y="4405505"/>
            <a:ext cx="4635422" cy="4330804"/>
          </a:xfrm>
          <a:prstGeom prst="ellipse">
            <a:avLst/>
          </a:prstGeom>
          <a:solidFill>
            <a:srgbClr val="5C4854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/>
              <a:t>9,193</a:t>
            </a:r>
          </a:p>
          <a:p>
            <a:pPr algn="ctr"/>
            <a:r>
              <a:rPr lang="en-US" sz="6000"/>
              <a:t>Projects</a:t>
            </a: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700AEF-449C-3AE2-4F0D-A9451B171429}"/>
              </a:ext>
            </a:extLst>
          </p:cNvPr>
          <p:cNvSpPr/>
          <p:nvPr/>
        </p:nvSpPr>
        <p:spPr>
          <a:xfrm>
            <a:off x="12168777" y="4753000"/>
            <a:ext cx="4093971" cy="3635813"/>
          </a:xfrm>
          <a:prstGeom prst="ellipse">
            <a:avLst/>
          </a:prstGeom>
          <a:solidFill>
            <a:srgbClr val="675D65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/>
              <a:t>1,216</a:t>
            </a:r>
          </a:p>
          <a:p>
            <a:pPr algn="ctr"/>
            <a:r>
              <a:rPr lang="en-US" sz="4000"/>
              <a:t>Institutions</a:t>
            </a:r>
            <a:endParaRPr lang="en-US" sz="11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99CD85-0574-8FCC-D114-93129DB3C7E4}"/>
              </a:ext>
            </a:extLst>
          </p:cNvPr>
          <p:cNvSpPr/>
          <p:nvPr/>
        </p:nvSpPr>
        <p:spPr>
          <a:xfrm>
            <a:off x="16787656" y="4828880"/>
            <a:ext cx="4093971" cy="3635813"/>
          </a:xfrm>
          <a:prstGeom prst="ellipse">
            <a:avLst/>
          </a:prstGeom>
          <a:solidFill>
            <a:srgbClr val="5C4854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/>
              <a:t>90</a:t>
            </a:r>
          </a:p>
          <a:p>
            <a:pPr algn="ctr"/>
            <a:r>
              <a:rPr lang="en-US" sz="4000"/>
              <a:t>Countries</a:t>
            </a:r>
            <a:endParaRPr lang="en-US" sz="11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B96B1A-9F92-4680-3136-25322BFB6C51}"/>
              </a:ext>
            </a:extLst>
          </p:cNvPr>
          <p:cNvSpPr txBox="1"/>
          <p:nvPr/>
        </p:nvSpPr>
        <p:spPr>
          <a:xfrm>
            <a:off x="3269840" y="743987"/>
            <a:ext cx="15325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>
                <a:solidFill>
                  <a:srgbClr val="863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MyCap Utilization</a:t>
            </a:r>
            <a:endParaRPr lang="en-US" sz="5000" b="1">
              <a:solidFill>
                <a:srgbClr val="863A6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995E5D-A88F-2CA8-7692-EC30D6AA48A5}"/>
              </a:ext>
            </a:extLst>
          </p:cNvPr>
          <p:cNvSpPr txBox="1"/>
          <p:nvPr/>
        </p:nvSpPr>
        <p:spPr>
          <a:xfrm>
            <a:off x="32335224" y="2441090"/>
            <a:ext cx="309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MyCap Profiles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9B92FBA-3525-FF55-2868-A53CC1094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075990"/>
              </p:ext>
            </p:extLst>
          </p:nvPr>
        </p:nvGraphicFramePr>
        <p:xfrm>
          <a:off x="32667036" y="15144276"/>
          <a:ext cx="12023349" cy="663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E83170F-7412-64CD-91D8-470405DA86D8}"/>
              </a:ext>
            </a:extLst>
          </p:cNvPr>
          <p:cNvSpPr txBox="1"/>
          <p:nvPr/>
        </p:nvSpPr>
        <p:spPr>
          <a:xfrm>
            <a:off x="22402804" y="24787579"/>
            <a:ext cx="1047127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Use of MyCap was evaluated in a study exploring financial incentives for study participants (n=286):</a:t>
            </a:r>
          </a:p>
          <a:p>
            <a:endParaRPr lang="en-US" sz="400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>
                <a:solidFill>
                  <a:schemeClr val="bg1"/>
                </a:solidFill>
              </a:rPr>
              <a:t>     90% reported that MyCap was very or     	extremely easy to use</a:t>
            </a:r>
          </a:p>
          <a:p>
            <a:pPr>
              <a:spcAft>
                <a:spcPts val="1200"/>
              </a:spcAft>
            </a:pPr>
            <a:r>
              <a:rPr lang="en-US" sz="4000">
                <a:solidFill>
                  <a:schemeClr val="bg1"/>
                </a:solidFill>
              </a:rPr>
              <a:t>	85% reported that it was very or extremely 	easy to complete tasks</a:t>
            </a:r>
          </a:p>
          <a:p>
            <a:pPr>
              <a:spcAft>
                <a:spcPts val="1200"/>
              </a:spcAft>
            </a:pPr>
            <a:r>
              <a:rPr lang="en-US" sz="4000">
                <a:solidFill>
                  <a:schemeClr val="bg1"/>
                </a:solidFill>
              </a:rPr>
              <a:t>	76% reported that it was very or extremely 	easy to complete Active Tasks</a:t>
            </a:r>
          </a:p>
          <a:p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CB637F-9DE9-91E2-3F69-8D70747CB5A7}"/>
              </a:ext>
            </a:extLst>
          </p:cNvPr>
          <p:cNvSpPr txBox="1"/>
          <p:nvPr/>
        </p:nvSpPr>
        <p:spPr>
          <a:xfrm>
            <a:off x="33331286" y="24490531"/>
            <a:ext cx="97266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“We wanted to make the test as </a:t>
            </a:r>
            <a:r>
              <a:rPr lang="en-US" sz="2800" b="1">
                <a:solidFill>
                  <a:schemeClr val="bg1"/>
                </a:solidFill>
              </a:rPr>
              <a:t>simple and convenient</a:t>
            </a:r>
            <a:r>
              <a:rPr lang="en-US" sz="2800">
                <a:solidFill>
                  <a:schemeClr val="bg1"/>
                </a:solidFill>
              </a:rPr>
              <a:t> as possible for the participants while maintaining the highest levels of </a:t>
            </a:r>
            <a:r>
              <a:rPr lang="en-US" sz="2800" b="1">
                <a:solidFill>
                  <a:schemeClr val="bg1"/>
                </a:solidFill>
              </a:rPr>
              <a:t>privacy, efficiency,</a:t>
            </a:r>
            <a:r>
              <a:rPr lang="en-US" sz="2800">
                <a:solidFill>
                  <a:schemeClr val="bg1"/>
                </a:solidFill>
              </a:rPr>
              <a:t> + data + sample </a:t>
            </a:r>
            <a:r>
              <a:rPr lang="en-US" sz="2800" b="1">
                <a:solidFill>
                  <a:schemeClr val="bg1"/>
                </a:solidFill>
              </a:rPr>
              <a:t>integrity.</a:t>
            </a:r>
            <a:r>
              <a:rPr lang="en-US" sz="2800">
                <a:solidFill>
                  <a:schemeClr val="bg1"/>
                </a:solidFill>
              </a:rPr>
              <a:t>” </a:t>
            </a:r>
          </a:p>
          <a:p>
            <a:pPr algn="just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	- Simon Mallal, MD, Covid-19 Surveillance Study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“We were all over the country and MyCap </a:t>
            </a:r>
            <a:r>
              <a:rPr lang="en-US" sz="2800" b="1">
                <a:solidFill>
                  <a:schemeClr val="bg1"/>
                </a:solidFill>
              </a:rPr>
              <a:t>allowed us to work together really well</a:t>
            </a:r>
            <a:r>
              <a:rPr lang="en-US" sz="2800">
                <a:solidFill>
                  <a:schemeClr val="bg1"/>
                </a:solidFill>
              </a:rPr>
              <a:t>.”</a:t>
            </a:r>
          </a:p>
          <a:p>
            <a:pPr algn="just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28"/>
              </a:rPr>
              <a:t>	-</a:t>
            </a:r>
            <a:r>
              <a:rPr lang="en-US" sz="2800">
                <a:solidFill>
                  <a:schemeClr val="bg1"/>
                </a:solidFill>
              </a:rPr>
              <a:t> Julia Phillippi, MSN, CNM, PhD, Labor Study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“It (MyCap) </a:t>
            </a:r>
            <a:r>
              <a:rPr lang="en-US" sz="2800" b="1">
                <a:solidFill>
                  <a:schemeClr val="bg1"/>
                </a:solidFill>
              </a:rPr>
              <a:t>saved countless man hours </a:t>
            </a:r>
            <a:r>
              <a:rPr lang="en-US" sz="2800">
                <a:solidFill>
                  <a:schemeClr val="bg1"/>
                </a:solidFill>
              </a:rPr>
              <a:t>which would have been spent making weekly phone calls to subjects to document ILI symptoms.” </a:t>
            </a:r>
          </a:p>
          <a:p>
            <a:pPr algn="just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	- Angela Branch, MD, Vaccine Trial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“The app is what </a:t>
            </a:r>
            <a:r>
              <a:rPr lang="en-US" sz="2800" b="1">
                <a:solidFill>
                  <a:schemeClr val="bg1"/>
                </a:solidFill>
              </a:rPr>
              <a:t>made the study feasible- </a:t>
            </a:r>
            <a:r>
              <a:rPr lang="en-US" sz="2800">
                <a:solidFill>
                  <a:schemeClr val="bg1"/>
                </a:solidFill>
              </a:rPr>
              <a:t>there is </a:t>
            </a:r>
            <a:r>
              <a:rPr lang="en-US" sz="2800" b="1">
                <a:solidFill>
                  <a:schemeClr val="bg1"/>
                </a:solidFill>
              </a:rPr>
              <a:t>no way we could have done it if we hadn’t used the app in the way we did</a:t>
            </a:r>
            <a:r>
              <a:rPr lang="en-US" sz="2800">
                <a:solidFill>
                  <a:schemeClr val="bg1"/>
                </a:solidFill>
              </a:rPr>
              <a:t>.”</a:t>
            </a:r>
          </a:p>
          <a:p>
            <a:pPr algn="just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	- Allison Carroll, MD, MPH, Medication Error Study</a:t>
            </a:r>
          </a:p>
          <a:p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438BDA6-994A-2EB0-5629-D9EB475D1C7C}"/>
              </a:ext>
            </a:extLst>
          </p:cNvPr>
          <p:cNvSpPr/>
          <p:nvPr/>
        </p:nvSpPr>
        <p:spPr>
          <a:xfrm>
            <a:off x="22294350" y="22811874"/>
            <a:ext cx="10372687" cy="1657354"/>
          </a:xfrm>
          <a:prstGeom prst="roundRect">
            <a:avLst/>
          </a:prstGeom>
          <a:solidFill>
            <a:srgbClr val="863A69"/>
          </a:solidFill>
          <a:ln>
            <a:solidFill>
              <a:srgbClr val="863A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/>
              <a:t>PARTICIPANT FEEDBACK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3459A8B-9CC4-79A9-F4B2-58A74DE8F196}"/>
              </a:ext>
            </a:extLst>
          </p:cNvPr>
          <p:cNvSpPr/>
          <p:nvPr/>
        </p:nvSpPr>
        <p:spPr>
          <a:xfrm>
            <a:off x="32925284" y="22811874"/>
            <a:ext cx="10372687" cy="1657354"/>
          </a:xfrm>
          <a:prstGeom prst="roundRect">
            <a:avLst/>
          </a:prstGeom>
          <a:solidFill>
            <a:srgbClr val="863A69"/>
          </a:solidFill>
          <a:ln>
            <a:solidFill>
              <a:srgbClr val="863A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/>
              <a:t>STUDY TEAM FEEDBACK</a:t>
            </a:r>
          </a:p>
        </p:txBody>
      </p:sp>
      <p:pic>
        <p:nvPicPr>
          <p:cNvPr id="31" name="Graphic 30" descr="Smiling face outline with solid fill">
            <a:extLst>
              <a:ext uri="{FF2B5EF4-FFF2-40B4-BE49-F238E27FC236}">
                <a16:creationId xmlns:a16="http://schemas.microsoft.com/office/drawing/2014/main" id="{723AEDDC-623F-9F16-84A3-9F60317596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998080" y="27311989"/>
            <a:ext cx="785061" cy="785061"/>
          </a:xfrm>
          <a:prstGeom prst="rect">
            <a:avLst/>
          </a:prstGeom>
        </p:spPr>
      </p:pic>
      <p:pic>
        <p:nvPicPr>
          <p:cNvPr id="39" name="Graphic 38" descr="Checkbox Checked with solid fill">
            <a:extLst>
              <a:ext uri="{FF2B5EF4-FFF2-40B4-BE49-F238E27FC236}">
                <a16:creationId xmlns:a16="http://schemas.microsoft.com/office/drawing/2014/main" id="{88EB9438-F352-61A4-6FF9-04E2A94781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980457" y="28592264"/>
            <a:ext cx="914400" cy="914400"/>
          </a:xfrm>
          <a:prstGeom prst="rect">
            <a:avLst/>
          </a:prstGeom>
        </p:spPr>
      </p:pic>
      <p:pic>
        <p:nvPicPr>
          <p:cNvPr id="46" name="Graphic 45" descr="Thumbs up sign with solid fill">
            <a:extLst>
              <a:ext uri="{FF2B5EF4-FFF2-40B4-BE49-F238E27FC236}">
                <a16:creationId xmlns:a16="http://schemas.microsoft.com/office/drawing/2014/main" id="{E7FE24B9-A318-7E13-1C67-5A1B488C9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945600" y="30001878"/>
            <a:ext cx="914400" cy="914400"/>
          </a:xfrm>
          <a:prstGeom prst="rect">
            <a:avLst/>
          </a:prstGeom>
        </p:spPr>
      </p:pic>
      <p:pic>
        <p:nvPicPr>
          <p:cNvPr id="48" name="Graphic 47" descr="Monthly calendar with solid fill">
            <a:extLst>
              <a:ext uri="{FF2B5EF4-FFF2-40B4-BE49-F238E27FC236}">
                <a16:creationId xmlns:a16="http://schemas.microsoft.com/office/drawing/2014/main" id="{5C97AE87-DFD5-FA0C-07A0-28D88C081B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733923" y="14963400"/>
            <a:ext cx="804516" cy="804516"/>
          </a:xfrm>
          <a:prstGeom prst="rect">
            <a:avLst/>
          </a:prstGeom>
        </p:spPr>
      </p:pic>
      <p:pic>
        <p:nvPicPr>
          <p:cNvPr id="52" name="Graphic 51" descr="Family with boy outline">
            <a:extLst>
              <a:ext uri="{FF2B5EF4-FFF2-40B4-BE49-F238E27FC236}">
                <a16:creationId xmlns:a16="http://schemas.microsoft.com/office/drawing/2014/main" id="{6D6281C4-3969-5951-C139-B7BF80E15A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802265" y="16316278"/>
            <a:ext cx="804516" cy="804516"/>
          </a:xfrm>
          <a:prstGeom prst="rect">
            <a:avLst/>
          </a:prstGeom>
        </p:spPr>
      </p:pic>
      <p:pic>
        <p:nvPicPr>
          <p:cNvPr id="54" name="Graphic 53" descr="Logarithmic Graph with solid fill">
            <a:extLst>
              <a:ext uri="{FF2B5EF4-FFF2-40B4-BE49-F238E27FC236}">
                <a16:creationId xmlns:a16="http://schemas.microsoft.com/office/drawing/2014/main" id="{04233867-D737-47B2-361F-0CC0EDCE62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849342" y="17727378"/>
            <a:ext cx="804516" cy="804516"/>
          </a:xfrm>
          <a:prstGeom prst="rect">
            <a:avLst/>
          </a:prstGeom>
        </p:spPr>
      </p:pic>
      <p:pic>
        <p:nvPicPr>
          <p:cNvPr id="56" name="Graphic 55" descr="Chat with solid fill">
            <a:extLst>
              <a:ext uri="{FF2B5EF4-FFF2-40B4-BE49-F238E27FC236}">
                <a16:creationId xmlns:a16="http://schemas.microsoft.com/office/drawing/2014/main" id="{0921A3ED-8BE2-C4FB-20B0-E15CDB542B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803693" y="19912698"/>
            <a:ext cx="914400" cy="914400"/>
          </a:xfrm>
          <a:prstGeom prst="rect">
            <a:avLst/>
          </a:prstGeom>
        </p:spPr>
      </p:pic>
      <p:pic>
        <p:nvPicPr>
          <p:cNvPr id="62" name="Graphic 61" descr="Earth Globe - Asia with solid fill">
            <a:extLst>
              <a:ext uri="{FF2B5EF4-FFF2-40B4-BE49-F238E27FC236}">
                <a16:creationId xmlns:a16="http://schemas.microsoft.com/office/drawing/2014/main" id="{20FCA549-979A-83CA-9D79-8E8735FDD4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806078" y="18968029"/>
            <a:ext cx="872159" cy="872159"/>
          </a:xfrm>
          <a:prstGeom prst="rect">
            <a:avLst/>
          </a:prstGeom>
        </p:spPr>
      </p:pic>
      <p:pic>
        <p:nvPicPr>
          <p:cNvPr id="64" name="Graphic 63" descr="Smart Phone outline">
            <a:extLst>
              <a:ext uri="{FF2B5EF4-FFF2-40B4-BE49-F238E27FC236}">
                <a16:creationId xmlns:a16="http://schemas.microsoft.com/office/drawing/2014/main" id="{F7833FA0-7D4E-0C88-3AF0-4E375D8319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887171" y="20971811"/>
            <a:ext cx="685296" cy="685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9A224-8FC5-F818-48F9-4622228E5267}"/>
              </a:ext>
            </a:extLst>
          </p:cNvPr>
          <p:cNvSpPr txBox="1"/>
          <p:nvPr/>
        </p:nvSpPr>
        <p:spPr>
          <a:xfrm>
            <a:off x="32963520" y="15399725"/>
            <a:ext cx="2711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Required: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6B8EE8-77BA-895D-AB8F-7FC56CE3E80D}"/>
              </a:ext>
            </a:extLst>
          </p:cNvPr>
          <p:cNvSpPr txBox="1"/>
          <p:nvPr/>
        </p:nvSpPr>
        <p:spPr>
          <a:xfrm>
            <a:off x="33015446" y="17575631"/>
            <a:ext cx="2711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</a:rPr>
              <a:t>Optional: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CA8476-30C1-78F5-D2BF-0D640CB1F8A2}"/>
              </a:ext>
            </a:extLst>
          </p:cNvPr>
          <p:cNvSpPr/>
          <p:nvPr/>
        </p:nvSpPr>
        <p:spPr>
          <a:xfrm>
            <a:off x="24875910" y="11304625"/>
            <a:ext cx="6635844" cy="1206566"/>
          </a:xfrm>
          <a:prstGeom prst="roundRect">
            <a:avLst/>
          </a:prstGeom>
          <a:noFill/>
          <a:ln w="444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374579C-0129-C7E1-A3B6-65DD8A796741}"/>
              </a:ext>
            </a:extLst>
          </p:cNvPr>
          <p:cNvSpPr/>
          <p:nvPr/>
        </p:nvSpPr>
        <p:spPr>
          <a:xfrm>
            <a:off x="22552661" y="6925819"/>
            <a:ext cx="2061963" cy="539732"/>
          </a:xfrm>
          <a:prstGeom prst="roundRect">
            <a:avLst/>
          </a:prstGeom>
          <a:noFill/>
          <a:ln w="444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BE44E1B-A99E-0BB4-4D17-538AE44C9153}"/>
              </a:ext>
            </a:extLst>
          </p:cNvPr>
          <p:cNvSpPr/>
          <p:nvPr/>
        </p:nvSpPr>
        <p:spPr>
          <a:xfrm>
            <a:off x="25953895" y="6295831"/>
            <a:ext cx="3534777" cy="350956"/>
          </a:xfrm>
          <a:prstGeom prst="roundRect">
            <a:avLst/>
          </a:prstGeom>
          <a:noFill/>
          <a:ln w="444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19D4797-04A4-3473-A0CB-9CCB999D9CA5}"/>
              </a:ext>
            </a:extLst>
          </p:cNvPr>
          <p:cNvSpPr/>
          <p:nvPr/>
        </p:nvSpPr>
        <p:spPr>
          <a:xfrm>
            <a:off x="33073622" y="13009565"/>
            <a:ext cx="10372687" cy="1657354"/>
          </a:xfrm>
          <a:prstGeom prst="roundRect">
            <a:avLst/>
          </a:prstGeom>
          <a:solidFill>
            <a:srgbClr val="863A69"/>
          </a:solidFill>
          <a:ln>
            <a:solidFill>
              <a:srgbClr val="863A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/>
              <a:t>IS MY PROJECT A GOOD FIT?</a:t>
            </a:r>
          </a:p>
        </p:txBody>
      </p:sp>
      <p:pic>
        <p:nvPicPr>
          <p:cNvPr id="67" name="Picture 6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39010F-2B05-315F-E269-FF3A6B22823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536" y="3231490"/>
            <a:ext cx="2413485" cy="524723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" name="Picture 64" descr="A profile of a person with a brain&#10;&#10;AI-generated content may be incorrect.">
            <a:extLst>
              <a:ext uri="{FF2B5EF4-FFF2-40B4-BE49-F238E27FC236}">
                <a16:creationId xmlns:a16="http://schemas.microsoft.com/office/drawing/2014/main" id="{5A2FF577-470E-AE81-C462-BF0794B454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626" y="3231490"/>
            <a:ext cx="2419866" cy="5261102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3" name="Picture 62" descr="A screenshot of a phone&#10;&#10;AI-generated content may be incorrect.">
            <a:extLst>
              <a:ext uri="{FF2B5EF4-FFF2-40B4-BE49-F238E27FC236}">
                <a16:creationId xmlns:a16="http://schemas.microsoft.com/office/drawing/2014/main" id="{F99EEE66-C6BC-5BB9-C5E0-B0D2A75B074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692" y="3275341"/>
            <a:ext cx="2397816" cy="5213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6" name="Picture 65" descr="A screenshot of a phone&#10;&#10;AI-generated content may be incorrect.">
            <a:extLst>
              <a:ext uri="{FF2B5EF4-FFF2-40B4-BE49-F238E27FC236}">
                <a16:creationId xmlns:a16="http://schemas.microsoft.com/office/drawing/2014/main" id="{1D41A596-243E-086A-D279-065F2BEC37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847" y="3238426"/>
            <a:ext cx="2413485" cy="5247229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C4A2418-B858-B495-6E37-9DA5652024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073899" y="41002928"/>
            <a:ext cx="6289306" cy="2125688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FA4A62B-A673-0C2F-7670-A7F75A9FBF2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47" y="39847559"/>
            <a:ext cx="4887516" cy="4887516"/>
          </a:xfrm>
          <a:prstGeom prst="rect">
            <a:avLst/>
          </a:prstGeom>
        </p:spPr>
      </p:pic>
      <p:pic>
        <p:nvPicPr>
          <p:cNvPr id="1026" name="x_Picture 1">
            <a:extLst>
              <a:ext uri="{FF2B5EF4-FFF2-40B4-BE49-F238E27FC236}">
                <a16:creationId xmlns:a16="http://schemas.microsoft.com/office/drawing/2014/main" id="{ADA11E9A-1D5F-0415-AE62-59A5023E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48" y="25696178"/>
            <a:ext cx="4762900" cy="47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283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dd5853-4eaa-4639-8a4f-df5f64c7031d" xsi:nil="true"/>
    <lcf76f155ced4ddcb4097134ff3c332f xmlns="e54ecbb3-de8e-4c63-ba7e-41ee4195dbb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7DAB6B4168944B92B249FFB7CFD0A" ma:contentTypeVersion="15" ma:contentTypeDescription="Create a new document." ma:contentTypeScope="" ma:versionID="1ec10f072ad391f0b7d31f63c7b8824a">
  <xsd:schema xmlns:xsd="http://www.w3.org/2001/XMLSchema" xmlns:xs="http://www.w3.org/2001/XMLSchema" xmlns:p="http://schemas.microsoft.com/office/2006/metadata/properties" xmlns:ns2="e54ecbb3-de8e-4c63-ba7e-41ee4195dbba" xmlns:ns3="22dd5853-4eaa-4639-8a4f-df5f64c7031d" targetNamespace="http://schemas.microsoft.com/office/2006/metadata/properties" ma:root="true" ma:fieldsID="32d269986c15107e0b4afca73f651a7c" ns2:_="" ns3:_="">
    <xsd:import namespace="e54ecbb3-de8e-4c63-ba7e-41ee4195dbba"/>
    <xsd:import namespace="22dd5853-4eaa-4639-8a4f-df5f64c7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4ecbb3-de8e-4c63-ba7e-41ee4195d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e07b1ff-87ca-41ea-8f42-2e31685bcc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d5853-4eaa-4639-8a4f-df5f64c703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8b44526-e52a-4570-b780-f5b226c4f3d0}" ma:internalName="TaxCatchAll" ma:showField="CatchAllData" ma:web="22dd5853-4eaa-4639-8a4f-df5f64c703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06CFE-BF73-499A-96AE-F42901ADC3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88A37C-97B5-4DD6-80A7-0B5143E4C41C}">
  <ds:schemaRefs>
    <ds:schemaRef ds:uri="22dd5853-4eaa-4639-8a4f-df5f64c7031d"/>
    <ds:schemaRef ds:uri="e54ecbb3-de8e-4c63-ba7e-41ee4195db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F3DED5-9426-4359-A554-DA9CD73DAAF5}">
  <ds:schemaRefs>
    <ds:schemaRef ds:uri="22dd5853-4eaa-4639-8a4f-df5f64c7031d"/>
    <ds:schemaRef ds:uri="e54ecbb3-de8e-4c63-ba7e-41ee4195db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Eidenmuller, Jessica A</dc:creator>
  <cp:revision>2</cp:revision>
  <dcterms:created xsi:type="dcterms:W3CDTF">2025-04-04T19:18:11Z</dcterms:created>
  <dcterms:modified xsi:type="dcterms:W3CDTF">2026-04-30T09:46:03Z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2025-04-04T20:48:43Z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cd379482-11c5-422c-a808-0ac99f643bb3</vt:lpwstr>
  </property>
  <property fmtid="{D5CDD505-2E9C-101B-9397-08002B2CF9AE}" pid="8" name="MSIP_Label_792c8cef-6f2b-4af1-b4ac-d815ff795cd6_ContentBits">
    <vt:lpwstr>0</vt:lpwstr>
  </property>
  <property fmtid="{D5CDD505-2E9C-101B-9397-08002B2CF9AE}" pid="9" name="MSIP_Label_792c8cef-6f2b-4af1-b4ac-d815ff795cd6_Tag">
    <vt:lpwstr>10, 3, 0, 1</vt:lpwstr>
  </property>
  <property fmtid="{D5CDD505-2E9C-101B-9397-08002B2CF9AE}" pid="10" name="ContentTypeId">
    <vt:lpwstr>0x0101007BC7DAB6B4168944B92B249FFB7CFD0A</vt:lpwstr>
  </property>
  <property fmtid="{D5CDD505-2E9C-101B-9397-08002B2CF9AE}" pid="11" name="MediaServiceImageTags">
    <vt:lpwstr/>
  </property>
</Properties>
</file>